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67" r:id="rId3"/>
    <p:sldId id="281" r:id="rId4"/>
    <p:sldId id="282" r:id="rId5"/>
    <p:sldId id="283" r:id="rId6"/>
    <p:sldId id="284" r:id="rId7"/>
    <p:sldId id="285" r:id="rId8"/>
    <p:sldId id="273" r:id="rId9"/>
    <p:sldId id="286" r:id="rId10"/>
    <p:sldId id="280" r:id="rId11"/>
    <p:sldId id="288" r:id="rId12"/>
    <p:sldId id="292" r:id="rId13"/>
    <p:sldId id="293" r:id="rId14"/>
    <p:sldId id="290" r:id="rId15"/>
    <p:sldId id="291" r:id="rId16"/>
    <p:sldId id="294" r:id="rId17"/>
    <p:sldId id="266" r:id="rId18"/>
    <p:sldId id="295" r:id="rId19"/>
    <p:sldId id="287" r:id="rId20"/>
    <p:sldId id="28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54"/>
  </p:normalViewPr>
  <p:slideViewPr>
    <p:cSldViewPr snapToGrid="0" snapToObjects="1">
      <p:cViewPr varScale="1">
        <p:scale>
          <a:sx n="122" d="100"/>
          <a:sy n="122" d="100"/>
        </p:scale>
        <p:origin x="-3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802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789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83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5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823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980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69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29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706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64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EED8D-9650-C14E-B8F1-86D5231194BA}" type="datetimeFigureOut">
              <a:rPr lang="en-US" smtClean="0"/>
              <a:pPr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ADB2-8785-C145-AA00-B508AB1088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xmlns="" id="{2CE2213A-0F50-E44F-94BA-50C6C520544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50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9F588-05B6-1340-A42B-7143EC2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D17BD8CB-BADA-364A-B9DE-18D4371D3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3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xmlns="" val="30001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Beta-</a:t>
            </a:r>
            <a:r>
              <a:rPr lang="en-AU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sitosterol</a:t>
            </a: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waxy powder found in spike nard, nuts and avocado. Has 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AU" sz="3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12927930"/>
              </p:ext>
            </p:extLst>
          </p:nvPr>
        </p:nvGraphicFramePr>
        <p:xfrm>
          <a:off x="609519" y="2007164"/>
          <a:ext cx="7825355" cy="2546160"/>
        </p:xfrm>
        <a:graphic>
          <a:graphicData uri="http://schemas.openxmlformats.org/presentationml/2006/ole">
            <p:oleObj spid="_x0000_s4105" name="ACD/3D" r:id="rId4" imgW="6381720" imgH="207648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747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 descr="File:Head olfactory nerve - olfactory bulb en.pn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305" y="814478"/>
            <a:ext cx="3267033" cy="36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le:Cribriform plate Close-up view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5359" y="792139"/>
            <a:ext cx="2919990" cy="36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97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 descr="Besplatna slika: ulja, čaša, boca, hrane, suncokr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631" y="957438"/>
            <a:ext cx="5022301" cy="322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0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8515350" cy="3543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File:Dreux Saint-Pierre Jesus 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1973" y="890982"/>
            <a:ext cx="4520054" cy="33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06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694035"/>
            <a:ext cx="9144000" cy="386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694035"/>
            <a:ext cx="9144000" cy="3861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Conflict: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makes a powerful statement,  emotionally ‘present’, 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faces reality: Jesus’ immanent death,  responds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FontTx/>
              <a:buChar char="-"/>
            </a:pPr>
            <a:endParaRPr lang="en-US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8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694035"/>
            <a:ext cx="9144000" cy="386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694035"/>
            <a:ext cx="9144000" cy="3861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Conflict: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makes a powerful statement,  emotionally ‘present’, 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faces reality: Jesus’ immanent death, responds, generously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Judas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‘ethical’, but judging, complaining, 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inappropriate focus on money, grasping</a:t>
            </a:r>
          </a:p>
        </p:txBody>
      </p:sp>
    </p:spTree>
    <p:extLst>
      <p:ext uri="{BB962C8B-B14F-4D97-AF65-F5344CB8AC3E}">
        <p14:creationId xmlns:p14="http://schemas.microsoft.com/office/powerpoint/2010/main" xmlns="" val="13468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694035"/>
            <a:ext cx="9144000" cy="386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694035"/>
            <a:ext cx="9144000" cy="3861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we learn from Mary: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be brave, face up to reality, respond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leave room for generosity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be an emotionally connected ‘human’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Be connected to Jesus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Jesus’ death, and resurrection, are central.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6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9F588-05B6-1340-A42B-7143EC2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D17BD8CB-BADA-364A-B9DE-18D4371D3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3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xmlns="" val="23517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9F588-05B6-1340-A42B-7143EC2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D17BD8CB-BADA-364A-B9DE-18D4371D3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3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xmlns="" val="5801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1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D4B779B0-0237-A148-89AE-3B91F1F6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37" y="1681225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60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6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628650" y="315354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2060"/>
                </a:solidFill>
                <a:cs typeface="Calibri" panose="020F0502020204030204" pitchFamily="34" charset="0"/>
              </a:rPr>
              <a:t>Jesus encounters </a:t>
            </a:r>
            <a:r>
              <a:rPr lang="en-US" sz="6000" dirty="0" smtClean="0">
                <a:solidFill>
                  <a:srgbClr val="002060"/>
                </a:solidFill>
                <a:cs typeface="Calibri" panose="020F0502020204030204" pitchFamily="34" charset="0"/>
              </a:rPr>
              <a:t>Mary </a:t>
            </a:r>
            <a:r>
              <a:rPr lang="en-US" sz="6000" dirty="0">
                <a:solidFill>
                  <a:srgbClr val="002060"/>
                </a:solidFill>
                <a:cs typeface="Calibri" panose="020F0502020204030204" pitchFamily="34" charset="0"/>
              </a:rPr>
              <a:t>in JOHN </a:t>
            </a:r>
            <a:r>
              <a:rPr lang="en-US" sz="6000" dirty="0" smtClean="0">
                <a:solidFill>
                  <a:srgbClr val="002060"/>
                </a:solidFill>
                <a:cs typeface="Calibri" panose="020F0502020204030204" pitchFamily="34" charset="0"/>
              </a:rPr>
              <a:t>12:1-11</a:t>
            </a:r>
            <a:endParaRPr lang="en-US" sz="60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930303" y="3153542"/>
            <a:ext cx="7410615" cy="0"/>
          </a:xfrm>
          <a:prstGeom prst="line">
            <a:avLst/>
          </a:prstGeom>
          <a:ln w="412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43511" y="213678"/>
            <a:ext cx="174323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24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Greg Mellow</a:t>
            </a:r>
            <a:endParaRPr kumimoji="0" lang="en-AU" sz="2400" b="1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sz="2400" b="1" smtClean="0">
                <a:solidFill>
                  <a:schemeClr val="accent1">
                    <a:lumMod val="50000"/>
                  </a:schemeClr>
                </a:solidFill>
              </a:rPr>
              <a:t>29/08/2021</a:t>
            </a:r>
            <a:endParaRPr kumimoji="0" lang="en-AU" sz="24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9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Special Senses: Smell (Olfaction) | Anatomy and Physiology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315" y="897920"/>
            <a:ext cx="4801307" cy="34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51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102638" y="800107"/>
            <a:ext cx="8621485" cy="3516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 story: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10 In Jerusalem Jesus was nearly killed or arrested. He left Jerusalem.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11 Jesus returned to Bethany, near Jerusalem, and raised Lazarus from the dead. There was a plot to kill Jesus.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went to Ephraim (</a:t>
            </a:r>
            <a:r>
              <a:rPr 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Taybeh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15Km to the north east of Jerusalem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Return to Bethany </a:t>
            </a: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AU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Eizariya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2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16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 story: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Jerusalem, attempt to kill &amp; arrest Jesus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‘beyond the Jordan’, 30+ Km east of Jerusalem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11: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Bethany (</a:t>
            </a:r>
            <a:r>
              <a:rPr lang="en-A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Al-</a:t>
            </a:r>
            <a:r>
              <a:rPr lang="en-AU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Eizariya</a:t>
            </a:r>
            <a:r>
              <a:rPr lang="en-A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Km, plot to kill him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Ephraim (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Taybeh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15 Km NE of Jerusalem</a:t>
            </a:r>
          </a:p>
          <a:p>
            <a:pPr marL="360000"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Edict to report Jesus, for arrest at Passover Feast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12: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return to Bethany, 3.2Km.</a:t>
            </a:r>
          </a:p>
        </p:txBody>
      </p:sp>
    </p:spTree>
    <p:extLst>
      <p:ext uri="{BB962C8B-B14F-4D97-AF65-F5344CB8AC3E}">
        <p14:creationId xmlns:p14="http://schemas.microsoft.com/office/powerpoint/2010/main" xmlns="" val="22947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16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Scene: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Dinner with friends, Martha, Lazarus, Mary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Mary anoints Jesus feet with 325g of essence of nard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Judas complains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Jesus defends her, his death is immanent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(Plot to kill Lazarus too)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1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16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4629288"/>
              </p:ext>
            </p:extLst>
          </p:nvPr>
        </p:nvGraphicFramePr>
        <p:xfrm>
          <a:off x="186612" y="966578"/>
          <a:ext cx="8714792" cy="321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049">
                  <a:extLst>
                    <a:ext uri="{9D8B030D-6E8A-4147-A177-3AD203B41FA5}">
                      <a16:colId xmlns:a16="http://schemas.microsoft.com/office/drawing/2014/main" xmlns="" val="3961989451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xmlns="" val="2444832772"/>
                    </a:ext>
                  </a:extLst>
                </a:gridCol>
              </a:tblGrid>
              <a:tr h="45528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Lazarus’ Story Line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Jesus’ Story Line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4709377"/>
                  </a:ext>
                </a:extLst>
              </a:tr>
              <a:tr h="45528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Sick - immanent</a:t>
                      </a:r>
                      <a:r>
                        <a:rPr lang="en-US" sz="2300" baseline="0" dirty="0" smtClean="0"/>
                        <a:t> death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Danger – immanent death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9718234"/>
                  </a:ext>
                </a:extLst>
              </a:tr>
              <a:tr h="45528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Jesus waits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Jesus </a:t>
                      </a:r>
                      <a:r>
                        <a:rPr lang="en-US" sz="2300" baseline="0" dirty="0" smtClean="0"/>
                        <a:t>seems resigned / undeterred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0917041"/>
                  </a:ext>
                </a:extLst>
              </a:tr>
              <a:tr h="45528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Dies</a:t>
                      </a:r>
                      <a:r>
                        <a:rPr lang="en-US" sz="2300" baseline="0" dirty="0" smtClean="0"/>
                        <a:t> – four days in the tomb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Dies – three days in</a:t>
                      </a:r>
                      <a:r>
                        <a:rPr lang="en-US" sz="2300" baseline="0" dirty="0" smtClean="0"/>
                        <a:t> the tomb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5153522"/>
                  </a:ext>
                </a:extLst>
              </a:tr>
              <a:tr h="487334">
                <a:tc>
                  <a:txBody>
                    <a:bodyPr/>
                    <a:lstStyle/>
                    <a:p>
                      <a:r>
                        <a:rPr lang="en-US" sz="2300" baseline="0" dirty="0" smtClean="0"/>
                        <a:t>Grieving / Complaints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Disciples distraught ???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7715541"/>
                  </a:ext>
                </a:extLst>
              </a:tr>
              <a:tr h="45528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Stone</a:t>
                      </a:r>
                      <a:r>
                        <a:rPr lang="en-US" sz="2300" baseline="0" dirty="0" smtClean="0"/>
                        <a:t> rolled away, grave clothes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Stone</a:t>
                      </a:r>
                      <a:r>
                        <a:rPr lang="en-US" sz="2300" baseline="0" dirty="0" smtClean="0"/>
                        <a:t> rolled away, grave clothes</a:t>
                      </a:r>
                      <a:endParaRPr lang="en-AU" sz="2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1905329"/>
                  </a:ext>
                </a:extLst>
              </a:tr>
              <a:tr h="45528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Resurrection</a:t>
                      </a:r>
                      <a:endParaRPr lang="en-AU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Resurrection</a:t>
                      </a:r>
                      <a:endParaRPr lang="en-AU" sz="23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7918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159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FINANICIAL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16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Scene: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Dinner with friends, Martha, Lazarus, Mary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Mary anoints Jesus feet with 325g of essence of nard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Judas complains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Jesus defends her, his death is immanent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(Plot to kill Lazarus too)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37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Nard, Spikenard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Himalaya,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Perfume, Wine spice</a:t>
            </a:r>
          </a:p>
        </p:txBody>
      </p:sp>
      <p:pic>
        <p:nvPicPr>
          <p:cNvPr id="5122" name="Picture 2" descr="Page 37 | Royalty-free flora botany photos free download | Pxfu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733" y="1091682"/>
            <a:ext cx="4658080" cy="31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00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ink, indoor&#10;&#10;Description automatically generated">
            <a:extLst>
              <a:ext uri="{FF2B5EF4-FFF2-40B4-BE49-F238E27FC236}">
                <a16:creationId xmlns:a16="http://schemas.microsoft.com/office/drawing/2014/main" xmlns="" id="{91D91914-6B5A-BC45-A905-5B5C62ABF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4D8DE-6CE8-F04E-9CFF-6BB5A118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948"/>
            <a:ext cx="7886700" cy="497086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PRIORITIES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6A3E02-5988-E34D-AFC4-2397866974D5}"/>
              </a:ext>
            </a:extLst>
          </p:cNvPr>
          <p:cNvSpPr txBox="1">
            <a:spLocks/>
          </p:cNvSpPr>
          <p:nvPr/>
        </p:nvSpPr>
        <p:spPr>
          <a:xfrm>
            <a:off x="4770782" y="4555884"/>
            <a:ext cx="374456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>
                <a:solidFill>
                  <a:srgbClr val="002060"/>
                </a:solidFill>
                <a:cs typeface="Calibri" panose="020F0502020204030204" pitchFamily="34" charset="0"/>
              </a:rPr>
              <a:t>JOHN 12:1-11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BCB7E5B-8C14-514B-910D-912FACF04BB2}"/>
              </a:ext>
            </a:extLst>
          </p:cNvPr>
          <p:cNvCxnSpPr/>
          <p:nvPr/>
        </p:nvCxnSpPr>
        <p:spPr>
          <a:xfrm>
            <a:off x="1040031" y="694034"/>
            <a:ext cx="7410615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0EC863-2415-F54B-B27A-37F2BBEC508B}"/>
              </a:ext>
            </a:extLst>
          </p:cNvPr>
          <p:cNvSpPr/>
          <p:nvPr/>
        </p:nvSpPr>
        <p:spPr>
          <a:xfrm>
            <a:off x="0" y="800108"/>
            <a:ext cx="9144000" cy="36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EA548E-2CA2-7745-8EF5-CBF03B92A110}"/>
              </a:ext>
            </a:extLst>
          </p:cNvPr>
          <p:cNvSpPr txBox="1">
            <a:spLocks/>
          </p:cNvSpPr>
          <p:nvPr/>
        </p:nvSpPr>
        <p:spPr>
          <a:xfrm>
            <a:off x="0" y="800107"/>
            <a:ext cx="9144000" cy="3543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1-octacosanol, 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waxy, found in gum leaves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Ursolic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acid, 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waxy, found in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apple skin</a:t>
            </a:r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Oleanolic acid, 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aromatic, in olive oil, tea tree oil</a:t>
            </a:r>
          </a:p>
          <a:p>
            <a:pPr>
              <a:lnSpc>
                <a:spcPct val="120000"/>
              </a:lnSpc>
            </a:pP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Beta-</a:t>
            </a:r>
            <a:r>
              <a:rPr lang="en-AU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sitosterol</a:t>
            </a:r>
            <a:r>
              <a:rPr lang="en-AU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AU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waxy, in nuts and avocado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2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2352</TotalTime>
  <Words>556</Words>
  <Application>Microsoft Office PowerPoint</Application>
  <PresentationFormat>On-screen Show (16:9)</PresentationFormat>
  <Paragraphs>107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ACD/3D</vt:lpstr>
      <vt:lpstr>Slide 1</vt:lpstr>
      <vt:lpstr>Financial Priorities</vt:lpstr>
      <vt:lpstr>FINANICIAL PRIORITIES</vt:lpstr>
      <vt:lpstr>FINANICIAL PRIORITIES</vt:lpstr>
      <vt:lpstr>FINANICIAL PRIORITIES</vt:lpstr>
      <vt:lpstr>FINANICIAL PRIORITIES</vt:lpstr>
      <vt:lpstr>FINANICIAL PRIORITIES</vt:lpstr>
      <vt:lpstr>FINANCIAL PRIORITIES</vt:lpstr>
      <vt:lpstr>FINANCIAL PRIORITIES</vt:lpstr>
      <vt:lpstr>FINANCIAL PRIORITIES</vt:lpstr>
      <vt:lpstr>FINANCIAL PRIORITIES</vt:lpstr>
      <vt:lpstr>FINANCIAL PRIORITIES</vt:lpstr>
      <vt:lpstr>FINANCIAL PRIORITIES</vt:lpstr>
      <vt:lpstr>FINANICIAL PRIORITIES</vt:lpstr>
      <vt:lpstr>FINANICIAL PRIORITIES</vt:lpstr>
      <vt:lpstr>FINANICIAL PRIORITIES</vt:lpstr>
      <vt:lpstr>Slide 17</vt:lpstr>
      <vt:lpstr>Slide 18</vt:lpstr>
      <vt:lpstr>FINANCIAL PRIORITIES</vt:lpstr>
      <vt:lpstr>FINANCIAL PRIORITIES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Audio &amp; Text</cp:lastModifiedBy>
  <cp:revision>43</cp:revision>
  <dcterms:created xsi:type="dcterms:W3CDTF">2021-07-28T07:00:56Z</dcterms:created>
  <dcterms:modified xsi:type="dcterms:W3CDTF">2021-08-29T01:16:12Z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7dc88d9-fa17-47eb-a208-3e66f59d50e5_Enabled">
    <vt:lpwstr>true</vt:lpwstr>
  </property>
  <property fmtid="{D5CDD505-2E9C-101B-9397-08002B2CF9AE}" pid="3" name="MSIP_Label_d7dc88d9-fa17-47eb-a208-3e66f59d50e5_SetDate">
    <vt:lpwstr>2021-08-01T05:32:05Z</vt:lpwstr>
  </property>
  <property fmtid="{D5CDD505-2E9C-101B-9397-08002B2CF9AE}" pid="4" name="MSIP_Label_d7dc88d9-fa17-47eb-a208-3e66f59d50e5_Method">
    <vt:lpwstr>Standard</vt:lpwstr>
  </property>
  <property fmtid="{D5CDD505-2E9C-101B-9397-08002B2CF9AE}" pid="5" name="MSIP_Label_d7dc88d9-fa17-47eb-a208-3e66f59d50e5_Name">
    <vt:lpwstr>Internal</vt:lpwstr>
  </property>
  <property fmtid="{D5CDD505-2E9C-101B-9397-08002B2CF9AE}" pid="6" name="MSIP_Label_d7dc88d9-fa17-47eb-a208-3e66f59d50e5_SiteId">
    <vt:lpwstr>d51ba343-9258-4ea6-9907-426d8c84ec12</vt:lpwstr>
  </property>
  <property fmtid="{D5CDD505-2E9C-101B-9397-08002B2CF9AE}" pid="7" name="MSIP_Label_d7dc88d9-fa17-47eb-a208-3e66f59d50e5_ActionId">
    <vt:lpwstr>420a4d17-032a-4724-96de-439e8f71c382</vt:lpwstr>
  </property>
  <property fmtid="{D5CDD505-2E9C-101B-9397-08002B2CF9AE}" pid="8" name="MSIP_Label_d7dc88d9-fa17-47eb-a208-3e66f59d50e5_ContentBits">
    <vt:lpwstr>0</vt:lpwstr>
  </property>
</Properties>
</file>